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aleway"/>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bold.fntdata"/><Relationship Id="rId14" Type="http://schemas.openxmlformats.org/officeDocument/2006/relationships/font" Target="fonts/Raleway-regular.fntdata"/><Relationship Id="rId17" Type="http://schemas.openxmlformats.org/officeDocument/2006/relationships/font" Target="fonts/Raleway-boldItalic.fntdata"/><Relationship Id="rId16" Type="http://schemas.openxmlformats.org/officeDocument/2006/relationships/font" Target="fonts/Raleway-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6d08ae825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d08ae825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Hey y’all my name is Jack Risse. Before I start I want to say </a:t>
            </a:r>
            <a:r>
              <a:rPr lang="en-GB"/>
              <a:t>please </a:t>
            </a:r>
            <a:r>
              <a:rPr lang="en-GB"/>
              <a:t>if you have any questions  keep them for the end of the presentation and I will be happy to answer them at the end. My capstone project is diagnosing pneumonia using computer vision and deep learning. When the project was assigned, I told myself to come up with an idea that would one impress any future employers and two I thought about my future job because I don’t just want to analyze business data that doesn’t help a consumer directly and sometimes companies just wanting maximization of profit. I want to be able to help someone or if not help someone then </a:t>
            </a:r>
            <a:r>
              <a:rPr lang="en-GB"/>
              <a:t>innovate for the future. I think this project represents these two ideas.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6d08ae825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6d08ae825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What is pneumonia? Pneumonia is an infection in lungs that can possibly lead to death. It is the </a:t>
            </a:r>
            <a:r>
              <a:rPr lang="en-GB"/>
              <a:t>world's</a:t>
            </a:r>
            <a:r>
              <a:rPr lang="en-GB"/>
              <a:t> leading cause of death to children under the of 5. It also common for hospital patients to catch pneumonia which can cause sepsis.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6d14c1120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6d14c1120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If a software can be able to diagnose diseases from medical images then that allows a doctor be able to focus on the patient and not diagnosing their condition.\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6d08ae825e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6d08ae825e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6d14c1120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6d14c1120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6d08ae825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6d08ae825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testing accuracy and recall are the metrics we’re going to focus on. So in the medical industry accuracy isn’t heavily focused on when comparing performance because it can be misleading. The industry uses a metric called recall because t</a:t>
            </a:r>
            <a:r>
              <a:rPr lang="en-GB"/>
              <a:t>he recall metric explains how well it doesn’t predict a false negative.</a:t>
            </a:r>
            <a:r>
              <a:rPr lang="en-GB"/>
              <a:t> So a 94.5 percent recall means that when the model predicts that a patient has pneumonia and the diagnosis is pneumonia, 94.5 percent of the time. Think of you and your doctor says you don’t have pneumonia but in reality you have pneumonia.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6d08e848d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6d08e848d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yall for coming and listening. I also can’t forget to thank my parents for allowing me the opportunity to attend Flatiron and finally I want to thank Flatiron. Now at this time I will be taking any questions.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PneumonNet</a:t>
            </a:r>
            <a:endParaRPr/>
          </a:p>
          <a:p>
            <a:pPr indent="0" lvl="0" marL="0" rtl="0" algn="l">
              <a:spcBef>
                <a:spcPts val="0"/>
              </a:spcBef>
              <a:spcAft>
                <a:spcPts val="0"/>
              </a:spcAft>
              <a:buNone/>
            </a:pPr>
            <a:r>
              <a:rPr lang="en-GB" sz="2000"/>
              <a:t>Flatiron Capstone</a:t>
            </a:r>
            <a:endParaRPr sz="2000"/>
          </a:p>
        </p:txBody>
      </p:sp>
      <p:sp>
        <p:nvSpPr>
          <p:cNvPr id="177" name="Google Shape;177;p18"/>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Jack Risse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727800" y="202800"/>
            <a:ext cx="7688400" cy="7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Pneumonia</a:t>
            </a:r>
            <a:endParaRPr/>
          </a:p>
        </p:txBody>
      </p:sp>
      <p:sp>
        <p:nvSpPr>
          <p:cNvPr id="183" name="Google Shape;183;p19"/>
          <p:cNvSpPr txBox="1"/>
          <p:nvPr/>
        </p:nvSpPr>
        <p:spPr>
          <a:xfrm>
            <a:off x="851425" y="1469575"/>
            <a:ext cx="7564800" cy="3184200"/>
          </a:xfrm>
          <a:prstGeom prst="rect">
            <a:avLst/>
          </a:prstGeom>
          <a:noFill/>
          <a:ln>
            <a:noFill/>
          </a:ln>
        </p:spPr>
        <p:txBody>
          <a:bodyPr anchorCtr="0" anchor="t" bIns="91425" lIns="91425" spcFirstLastPara="1" rIns="91425" wrap="square" tIns="91425">
            <a:noAutofit/>
          </a:bodyPr>
          <a:lstStyle/>
          <a:p>
            <a:pPr indent="-355600" lvl="0" marL="457200" rtl="0" algn="l">
              <a:lnSpc>
                <a:spcPct val="200000"/>
              </a:lnSpc>
              <a:spcBef>
                <a:spcPts val="0"/>
              </a:spcBef>
              <a:spcAft>
                <a:spcPts val="0"/>
              </a:spcAft>
              <a:buClr>
                <a:srgbClr val="FFFFFF"/>
              </a:buClr>
              <a:buSzPts val="2000"/>
              <a:buChar char="●"/>
            </a:pPr>
            <a:r>
              <a:rPr lang="en-GB" sz="2000">
                <a:solidFill>
                  <a:srgbClr val="FFFFFF"/>
                </a:solidFill>
              </a:rPr>
              <a:t>Leading worldwide cause of death to children under the age of 5</a:t>
            </a:r>
            <a:endParaRPr sz="2000">
              <a:solidFill>
                <a:srgbClr val="FFFFFF"/>
              </a:solidFill>
            </a:endParaRPr>
          </a:p>
          <a:p>
            <a:pPr indent="-355600" lvl="0" marL="457200" rtl="0" algn="l">
              <a:lnSpc>
                <a:spcPct val="200000"/>
              </a:lnSpc>
              <a:spcBef>
                <a:spcPts val="0"/>
              </a:spcBef>
              <a:spcAft>
                <a:spcPts val="0"/>
              </a:spcAft>
              <a:buClr>
                <a:srgbClr val="FFFFFF"/>
              </a:buClr>
              <a:buSzPts val="2000"/>
              <a:buChar char="●"/>
            </a:pPr>
            <a:r>
              <a:rPr lang="en-GB" sz="2000">
                <a:solidFill>
                  <a:srgbClr val="FFFFFF"/>
                </a:solidFill>
              </a:rPr>
              <a:t>2nd most misdiagnosed disease when a patient is readmitted</a:t>
            </a:r>
            <a:endParaRPr sz="2000">
              <a:solidFill>
                <a:srgbClr val="FFFFFF"/>
              </a:solidFill>
            </a:endParaRPr>
          </a:p>
          <a:p>
            <a:pPr indent="0" lvl="0" marL="457200" rtl="0" algn="l">
              <a:lnSpc>
                <a:spcPct val="200000"/>
              </a:lnSpc>
              <a:spcBef>
                <a:spcPts val="0"/>
              </a:spcBef>
              <a:spcAft>
                <a:spcPts val="0"/>
              </a:spcAft>
              <a:buNone/>
            </a:pPr>
            <a:r>
              <a:t/>
            </a:r>
            <a:endParaRPr sz="20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0"/>
          <p:cNvSpPr txBox="1"/>
          <p:nvPr>
            <p:ph type="title"/>
          </p:nvPr>
        </p:nvSpPr>
        <p:spPr>
          <a:xfrm>
            <a:off x="727800" y="205300"/>
            <a:ext cx="7688400" cy="73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Why?</a:t>
            </a:r>
            <a:endParaRPr/>
          </a:p>
        </p:txBody>
      </p:sp>
      <p:sp>
        <p:nvSpPr>
          <p:cNvPr id="189" name="Google Shape;189;p20"/>
          <p:cNvSpPr txBox="1"/>
          <p:nvPr/>
        </p:nvSpPr>
        <p:spPr>
          <a:xfrm>
            <a:off x="851425" y="1469575"/>
            <a:ext cx="7564800" cy="3184200"/>
          </a:xfrm>
          <a:prstGeom prst="rect">
            <a:avLst/>
          </a:prstGeom>
          <a:noFill/>
          <a:ln>
            <a:noFill/>
          </a:ln>
        </p:spPr>
        <p:txBody>
          <a:bodyPr anchorCtr="0" anchor="t" bIns="91425" lIns="91425" spcFirstLastPara="1" rIns="91425" wrap="square" tIns="91425">
            <a:noAutofit/>
          </a:bodyPr>
          <a:lstStyle/>
          <a:p>
            <a:pPr indent="-355600" lvl="0" marL="457200" rtl="0" algn="l">
              <a:lnSpc>
                <a:spcPct val="200000"/>
              </a:lnSpc>
              <a:spcBef>
                <a:spcPts val="0"/>
              </a:spcBef>
              <a:spcAft>
                <a:spcPts val="0"/>
              </a:spcAft>
              <a:buClr>
                <a:srgbClr val="FFFFFF"/>
              </a:buClr>
              <a:buSzPts val="2000"/>
              <a:buChar char="●"/>
            </a:pPr>
            <a:r>
              <a:rPr lang="en-GB" sz="2000">
                <a:solidFill>
                  <a:srgbClr val="FFFFFF"/>
                </a:solidFill>
              </a:rPr>
              <a:t>To help doctors focus on the patient side of their job</a:t>
            </a:r>
            <a:endParaRPr sz="2000">
              <a:solidFill>
                <a:srgbClr val="FFFFFF"/>
              </a:solidFill>
            </a:endParaRPr>
          </a:p>
          <a:p>
            <a:pPr indent="-355600" lvl="0" marL="457200" rtl="0" algn="l">
              <a:lnSpc>
                <a:spcPct val="200000"/>
              </a:lnSpc>
              <a:spcBef>
                <a:spcPts val="0"/>
              </a:spcBef>
              <a:spcAft>
                <a:spcPts val="0"/>
              </a:spcAft>
              <a:buClr>
                <a:srgbClr val="FFFFFF"/>
              </a:buClr>
              <a:buSzPts val="2000"/>
              <a:buChar char="●"/>
            </a:pPr>
            <a:r>
              <a:rPr lang="en-GB" sz="2000">
                <a:solidFill>
                  <a:srgbClr val="FFFFFF"/>
                </a:solidFill>
              </a:rPr>
              <a:t>If doctors are able to focus on their patients more, patients might not be as scared and nervous because a relationship can be established between a doctor and the patient</a:t>
            </a:r>
            <a:endParaRPr sz="2000">
              <a:solidFill>
                <a:srgbClr val="FFFFFF"/>
              </a:solidFill>
            </a:endParaRPr>
          </a:p>
          <a:p>
            <a:pPr indent="-355600" lvl="0" marL="457200" rtl="0" algn="l">
              <a:lnSpc>
                <a:spcPct val="200000"/>
              </a:lnSpc>
              <a:spcBef>
                <a:spcPts val="0"/>
              </a:spcBef>
              <a:spcAft>
                <a:spcPts val="0"/>
              </a:spcAft>
              <a:buClr>
                <a:srgbClr val="FFFFFF"/>
              </a:buClr>
              <a:buSzPts val="2000"/>
              <a:buChar char="●"/>
            </a:pPr>
            <a:r>
              <a:rPr lang="en-GB" sz="2000">
                <a:solidFill>
                  <a:srgbClr val="FFFFFF"/>
                </a:solidFill>
              </a:rPr>
              <a:t>100,000 people die annually due to misdiagnosis </a:t>
            </a:r>
            <a:endParaRPr sz="2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pic>
        <p:nvPicPr>
          <p:cNvPr id="194" name="Google Shape;194;p21"/>
          <p:cNvPicPr preferRelativeResize="0"/>
          <p:nvPr/>
        </p:nvPicPr>
        <p:blipFill>
          <a:blip r:embed="rId3">
            <a:alphaModFix/>
          </a:blip>
          <a:stretch>
            <a:fillRect/>
          </a:stretch>
        </p:blipFill>
        <p:spPr>
          <a:xfrm>
            <a:off x="735550" y="1190425"/>
            <a:ext cx="3556525" cy="3097400"/>
          </a:xfrm>
          <a:prstGeom prst="rect">
            <a:avLst/>
          </a:prstGeom>
          <a:noFill/>
          <a:ln>
            <a:noFill/>
          </a:ln>
        </p:spPr>
      </p:pic>
      <p:sp>
        <p:nvSpPr>
          <p:cNvPr id="195" name="Google Shape;195;p21"/>
          <p:cNvSpPr txBox="1"/>
          <p:nvPr/>
        </p:nvSpPr>
        <p:spPr>
          <a:xfrm>
            <a:off x="770200" y="466525"/>
            <a:ext cx="3487200" cy="47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Lato"/>
                <a:ea typeface="Lato"/>
                <a:cs typeface="Lato"/>
                <a:sym typeface="Lato"/>
              </a:rPr>
              <a:t>Normal</a:t>
            </a:r>
            <a:endParaRPr sz="2400">
              <a:solidFill>
                <a:srgbClr val="FFFFFF"/>
              </a:solidFill>
              <a:latin typeface="Lato"/>
              <a:ea typeface="Lato"/>
              <a:cs typeface="Lato"/>
              <a:sym typeface="Lato"/>
            </a:endParaRPr>
          </a:p>
        </p:txBody>
      </p:sp>
      <p:pic>
        <p:nvPicPr>
          <p:cNvPr id="196" name="Google Shape;196;p21"/>
          <p:cNvPicPr preferRelativeResize="0"/>
          <p:nvPr/>
        </p:nvPicPr>
        <p:blipFill>
          <a:blip r:embed="rId4">
            <a:alphaModFix/>
          </a:blip>
          <a:stretch>
            <a:fillRect/>
          </a:stretch>
        </p:blipFill>
        <p:spPr>
          <a:xfrm>
            <a:off x="4946000" y="1141462"/>
            <a:ext cx="3673177" cy="3195324"/>
          </a:xfrm>
          <a:prstGeom prst="rect">
            <a:avLst/>
          </a:prstGeom>
          <a:noFill/>
          <a:ln>
            <a:noFill/>
          </a:ln>
        </p:spPr>
      </p:pic>
      <p:sp>
        <p:nvSpPr>
          <p:cNvPr id="197" name="Google Shape;197;p21"/>
          <p:cNvSpPr txBox="1"/>
          <p:nvPr/>
        </p:nvSpPr>
        <p:spPr>
          <a:xfrm>
            <a:off x="4946000" y="466525"/>
            <a:ext cx="3487200" cy="47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Lato"/>
                <a:ea typeface="Lato"/>
                <a:cs typeface="Lato"/>
                <a:sym typeface="Lato"/>
              </a:rPr>
              <a:t>Bacterial Pneumonia</a:t>
            </a:r>
            <a:endParaRPr sz="2400">
              <a:solidFill>
                <a:srgbClr val="FFFF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The PneumonNet</a:t>
            </a:r>
            <a:endParaRPr/>
          </a:p>
          <a:p>
            <a:pPr indent="-381000" lvl="0" marL="457200" rtl="0" algn="l">
              <a:spcBef>
                <a:spcPts val="0"/>
              </a:spcBef>
              <a:spcAft>
                <a:spcPts val="0"/>
              </a:spcAft>
              <a:buSzPts val="2400"/>
              <a:buChar char="-"/>
            </a:pPr>
            <a:r>
              <a:rPr lang="en-GB" sz="2400"/>
              <a:t>Using transfer learning</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3"/>
          <p:cNvSpPr txBox="1"/>
          <p:nvPr>
            <p:ph type="title"/>
          </p:nvPr>
        </p:nvSpPr>
        <p:spPr>
          <a:xfrm>
            <a:off x="727800" y="167850"/>
            <a:ext cx="7688400" cy="75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a:t>
            </a:r>
            <a:endParaRPr/>
          </a:p>
        </p:txBody>
      </p:sp>
      <p:sp>
        <p:nvSpPr>
          <p:cNvPr id="208" name="Google Shape;208;p23"/>
          <p:cNvSpPr txBox="1"/>
          <p:nvPr/>
        </p:nvSpPr>
        <p:spPr>
          <a:xfrm>
            <a:off x="851425" y="1469575"/>
            <a:ext cx="6840600" cy="3184200"/>
          </a:xfrm>
          <a:prstGeom prst="rect">
            <a:avLst/>
          </a:prstGeom>
          <a:noFill/>
          <a:ln>
            <a:noFill/>
          </a:ln>
        </p:spPr>
        <p:txBody>
          <a:bodyPr anchorCtr="0" anchor="t" bIns="91425" lIns="91425" spcFirstLastPara="1" rIns="91425" wrap="square" tIns="91425">
            <a:noAutofit/>
          </a:bodyPr>
          <a:lstStyle/>
          <a:p>
            <a:pPr indent="-355600" lvl="0" marL="457200" rtl="0" algn="l">
              <a:lnSpc>
                <a:spcPct val="150000"/>
              </a:lnSpc>
              <a:spcBef>
                <a:spcPts val="0"/>
              </a:spcBef>
              <a:spcAft>
                <a:spcPts val="0"/>
              </a:spcAft>
              <a:buClr>
                <a:srgbClr val="FFFFFF"/>
              </a:buClr>
              <a:buSzPts val="2000"/>
              <a:buChar char="●"/>
            </a:pPr>
            <a:r>
              <a:rPr b="1" lang="en-GB" sz="2000">
                <a:solidFill>
                  <a:srgbClr val="FFFFFF"/>
                </a:solidFill>
              </a:rPr>
              <a:t>Testing </a:t>
            </a:r>
            <a:endParaRPr b="1" sz="2000">
              <a:solidFill>
                <a:srgbClr val="FFFFFF"/>
              </a:solidFill>
            </a:endParaRPr>
          </a:p>
          <a:p>
            <a:pPr indent="-355600" lvl="1" marL="914400" rtl="0" algn="l">
              <a:lnSpc>
                <a:spcPct val="150000"/>
              </a:lnSpc>
              <a:spcBef>
                <a:spcPts val="0"/>
              </a:spcBef>
              <a:spcAft>
                <a:spcPts val="0"/>
              </a:spcAft>
              <a:buClr>
                <a:srgbClr val="FFFFFF"/>
              </a:buClr>
              <a:buSzPts val="2000"/>
              <a:buChar char="○"/>
            </a:pPr>
            <a:r>
              <a:rPr b="1" lang="en-GB" sz="2000">
                <a:solidFill>
                  <a:srgbClr val="FFFFFF"/>
                </a:solidFill>
              </a:rPr>
              <a:t>Accuracy : 96.2%</a:t>
            </a:r>
            <a:endParaRPr b="1" sz="2000">
              <a:solidFill>
                <a:srgbClr val="FFFFFF"/>
              </a:solidFill>
            </a:endParaRPr>
          </a:p>
          <a:p>
            <a:pPr indent="-355600" lvl="1" marL="914400" rtl="0" algn="l">
              <a:lnSpc>
                <a:spcPct val="150000"/>
              </a:lnSpc>
              <a:spcBef>
                <a:spcPts val="0"/>
              </a:spcBef>
              <a:spcAft>
                <a:spcPts val="0"/>
              </a:spcAft>
              <a:buClr>
                <a:srgbClr val="FFFFFF"/>
              </a:buClr>
              <a:buSzPts val="2000"/>
              <a:buChar char="○"/>
            </a:pPr>
            <a:r>
              <a:rPr b="1" lang="en-GB" sz="2000">
                <a:solidFill>
                  <a:srgbClr val="FFFFFF"/>
                </a:solidFill>
              </a:rPr>
              <a:t>Recall : 94.5%</a:t>
            </a:r>
            <a:endParaRPr b="1" sz="2000">
              <a:solidFill>
                <a:srgbClr val="FFFFFF"/>
              </a:solidFill>
            </a:endParaRPr>
          </a:p>
          <a:p>
            <a:pPr indent="-355600" lvl="1" marL="914400" rtl="0" algn="l">
              <a:lnSpc>
                <a:spcPct val="150000"/>
              </a:lnSpc>
              <a:spcBef>
                <a:spcPts val="0"/>
              </a:spcBef>
              <a:spcAft>
                <a:spcPts val="0"/>
              </a:spcAft>
              <a:buClr>
                <a:srgbClr val="FFFFFF"/>
              </a:buClr>
              <a:buSzPts val="2000"/>
              <a:buChar char="○"/>
            </a:pPr>
            <a:r>
              <a:rPr b="1" lang="en-GB" sz="2000">
                <a:solidFill>
                  <a:srgbClr val="FFFFFF"/>
                </a:solidFill>
              </a:rPr>
              <a:t>Precision : 98.9%</a:t>
            </a:r>
            <a:endParaRPr b="1" sz="2000">
              <a:solidFill>
                <a:srgbClr val="FFFFFF"/>
              </a:solidFill>
            </a:endParaRPr>
          </a:p>
          <a:p>
            <a:pPr indent="-355600" lvl="0" marL="457200" rtl="0" algn="l">
              <a:lnSpc>
                <a:spcPct val="150000"/>
              </a:lnSpc>
              <a:spcBef>
                <a:spcPts val="0"/>
              </a:spcBef>
              <a:spcAft>
                <a:spcPts val="0"/>
              </a:spcAft>
              <a:buClr>
                <a:srgbClr val="FFFFFF"/>
              </a:buClr>
              <a:buSzPts val="2000"/>
              <a:buChar char="●"/>
            </a:pPr>
            <a:r>
              <a:rPr b="1" lang="en-GB" sz="2000">
                <a:solidFill>
                  <a:srgbClr val="FFFFFF"/>
                </a:solidFill>
              </a:rPr>
              <a:t>Beat kaggle competition winner</a:t>
            </a:r>
            <a:endParaRPr b="1" sz="20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4"/>
          <p:cNvSpPr txBox="1"/>
          <p:nvPr>
            <p:ph type="title"/>
          </p:nvPr>
        </p:nvSpPr>
        <p:spPr>
          <a:xfrm>
            <a:off x="727800" y="249425"/>
            <a:ext cx="7688400" cy="68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Work</a:t>
            </a:r>
            <a:endParaRPr/>
          </a:p>
        </p:txBody>
      </p:sp>
      <p:sp>
        <p:nvSpPr>
          <p:cNvPr id="214" name="Google Shape;214;p24"/>
          <p:cNvSpPr txBox="1"/>
          <p:nvPr/>
        </p:nvSpPr>
        <p:spPr>
          <a:xfrm>
            <a:off x="851425" y="1469575"/>
            <a:ext cx="7564800" cy="3184200"/>
          </a:xfrm>
          <a:prstGeom prst="rect">
            <a:avLst/>
          </a:prstGeom>
          <a:noFill/>
          <a:ln>
            <a:noFill/>
          </a:ln>
        </p:spPr>
        <p:txBody>
          <a:bodyPr anchorCtr="0" anchor="t" bIns="91425" lIns="91425" spcFirstLastPara="1" rIns="91425" wrap="square" tIns="91425">
            <a:noAutofit/>
          </a:bodyPr>
          <a:lstStyle/>
          <a:p>
            <a:pPr indent="-355600" lvl="0" marL="457200" rtl="0" algn="l">
              <a:lnSpc>
                <a:spcPct val="200000"/>
              </a:lnSpc>
              <a:spcBef>
                <a:spcPts val="0"/>
              </a:spcBef>
              <a:spcAft>
                <a:spcPts val="0"/>
              </a:spcAft>
              <a:buClr>
                <a:srgbClr val="FFFFFF"/>
              </a:buClr>
              <a:buSzPts val="2000"/>
              <a:buChar char="●"/>
            </a:pPr>
            <a:r>
              <a:rPr lang="en-GB" sz="2000">
                <a:solidFill>
                  <a:srgbClr val="FFFFFF"/>
                </a:solidFill>
              </a:rPr>
              <a:t>Gathering more x-rays from radiology companies</a:t>
            </a:r>
            <a:endParaRPr sz="2000">
              <a:solidFill>
                <a:srgbClr val="FFFFFF"/>
              </a:solidFill>
            </a:endParaRPr>
          </a:p>
          <a:p>
            <a:pPr indent="-355600" lvl="0" marL="457200" rtl="0" algn="l">
              <a:lnSpc>
                <a:spcPct val="200000"/>
              </a:lnSpc>
              <a:spcBef>
                <a:spcPts val="0"/>
              </a:spcBef>
              <a:spcAft>
                <a:spcPts val="0"/>
              </a:spcAft>
              <a:buClr>
                <a:srgbClr val="FFFFFF"/>
              </a:buClr>
              <a:buSzPts val="2000"/>
              <a:buChar char="●"/>
            </a:pPr>
            <a:r>
              <a:rPr lang="en-GB" sz="2000">
                <a:solidFill>
                  <a:srgbClr val="FFFFFF"/>
                </a:solidFill>
              </a:rPr>
              <a:t>Diagnose other chest and lung diseases</a:t>
            </a:r>
            <a:endParaRPr sz="2000">
              <a:solidFill>
                <a:srgbClr val="FFFFFF"/>
              </a:solidFill>
            </a:endParaRPr>
          </a:p>
          <a:p>
            <a:pPr indent="-355600" lvl="0" marL="457200" rtl="0" algn="l">
              <a:lnSpc>
                <a:spcPct val="200000"/>
              </a:lnSpc>
              <a:spcBef>
                <a:spcPts val="0"/>
              </a:spcBef>
              <a:spcAft>
                <a:spcPts val="0"/>
              </a:spcAft>
              <a:buClr>
                <a:srgbClr val="FFFFFF"/>
              </a:buClr>
              <a:buSzPts val="2000"/>
              <a:buChar char="●"/>
            </a:pPr>
            <a:r>
              <a:rPr lang="en-GB" sz="2000">
                <a:solidFill>
                  <a:srgbClr val="FFFFFF"/>
                </a:solidFill>
              </a:rPr>
              <a:t>Have the model be able to detect where exactly the infection is </a:t>
            </a:r>
            <a:endParaRPr sz="2000">
              <a:solidFill>
                <a:srgbClr val="FFFFFF"/>
              </a:solidFill>
            </a:endParaRPr>
          </a:p>
          <a:p>
            <a:pPr indent="0" lvl="0" marL="0" rtl="0" algn="l">
              <a:lnSpc>
                <a:spcPct val="200000"/>
              </a:lnSpc>
              <a:spcBef>
                <a:spcPts val="0"/>
              </a:spcBef>
              <a:spcAft>
                <a:spcPts val="0"/>
              </a:spcAft>
              <a:buNone/>
            </a:pPr>
            <a:r>
              <a:t/>
            </a:r>
            <a:endParaRPr sz="20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25"/>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